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64" r:id="rId3"/>
    <p:sldId id="265" r:id="rId4"/>
    <p:sldId id="266" r:id="rId5"/>
    <p:sldId id="267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32"/>
    <p:restoredTop sz="94558"/>
  </p:normalViewPr>
  <p:slideViewPr>
    <p:cSldViewPr snapToGrid="0">
      <p:cViewPr varScale="1">
        <p:scale>
          <a:sx n="99" d="100"/>
          <a:sy n="99" d="100"/>
        </p:scale>
        <p:origin x="-24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7114-0730-C549-8775-022000231614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E9929-4663-9E4B-80F4-8F7DCE85EEA0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66477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180185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6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795336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7896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65798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4284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4934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69262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569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17254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26239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15766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222676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79904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6BA7478-A19A-9540-9A96-0C096A7C5D2F}" type="datetimeFigureOut">
              <a:rPr lang="en-EE" smtClean="0"/>
              <a:t>04.03.2025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201023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5.mov"/><Relationship Id="rId7" Type="http://schemas.openxmlformats.org/officeDocument/2006/relationships/image" Target="../media/image9.png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o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A3171-FD04-01F0-D7AA-96A371FA0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9574" y="843107"/>
            <a:ext cx="5200379" cy="3566160"/>
          </a:xfrm>
        </p:spPr>
        <p:txBody>
          <a:bodyPr anchor="b">
            <a:normAutofit/>
          </a:bodyPr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sz="3200" dirty="0"/>
              <a:t>مقایسه توزیع ها</a:t>
            </a:r>
            <a:endParaRPr lang="en-EE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931F0-0BC9-6CF2-E581-31B43DD52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3757" y="4600362"/>
            <a:ext cx="5193323" cy="1572768"/>
          </a:xfrm>
        </p:spPr>
        <p:txBody>
          <a:bodyPr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b="1" i="0" dirty="0">
                <a:effectLst/>
                <a:latin typeface="CoFo Brilliant"/>
              </a:rPr>
              <a:t>Comparing Distributions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ED2E5-4EB0-56EF-135C-4D723B9B8348}"/>
              </a:ext>
            </a:extLst>
          </p:cNvPr>
          <p:cNvSpPr txBox="1"/>
          <p:nvPr/>
        </p:nvSpPr>
        <p:spPr>
          <a:xfrm>
            <a:off x="1534510" y="1219199"/>
            <a:ext cx="1975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فصل سوم – درس هشتم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897BA-7716-F8B7-A96E-D40D0AFAF08C}"/>
              </a:ext>
            </a:extLst>
          </p:cNvPr>
          <p:cNvSpPr txBox="1"/>
          <p:nvPr/>
        </p:nvSpPr>
        <p:spPr>
          <a:xfrm>
            <a:off x="7726911" y="6293543"/>
            <a:ext cx="239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نام فصل : پیش بینی با احتمال</a:t>
            </a:r>
            <a:endParaRPr lang="en-GB" dirty="0"/>
          </a:p>
          <a:p>
            <a:pPr marL="0" algn="r" defTabSz="457200" rtl="1" eaLnBrk="1" latinLnBrk="0" hangingPunct="1"/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BA73-FEEE-8CDC-5CCE-F4ACCAB13C05}"/>
              </a:ext>
            </a:extLst>
          </p:cNvPr>
          <p:cNvSpPr txBox="1"/>
          <p:nvPr/>
        </p:nvSpPr>
        <p:spPr>
          <a:xfrm>
            <a:off x="10373932" y="6298473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000" dirty="0"/>
              <a:t>دوره تحلیل داده</a:t>
            </a:r>
            <a:endParaRPr lang="en-EE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5B8-F01E-7193-8857-5854BFE81E05}"/>
              </a:ext>
            </a:extLst>
          </p:cNvPr>
          <p:cNvSpPr txBox="1"/>
          <p:nvPr/>
        </p:nvSpPr>
        <p:spPr>
          <a:xfrm>
            <a:off x="414912" y="6378168"/>
            <a:ext cx="153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en-EE" dirty="0"/>
              <a:t>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0AD403-D9EC-2E56-0052-5FD330DFB65F}"/>
              </a:ext>
            </a:extLst>
          </p:cNvPr>
          <p:cNvSpPr txBox="1"/>
          <p:nvPr/>
        </p:nvSpPr>
        <p:spPr>
          <a:xfrm>
            <a:off x="2289157" y="6368586"/>
            <a:ext cx="37918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Chapter: </a:t>
            </a:r>
            <a:r>
              <a:rPr lang="en-GB" sz="1800" b="0" i="0" dirty="0">
                <a:effectLst/>
                <a:latin typeface="Roboto" panose="02000000000000000000" pitchFamily="2" charset="0"/>
              </a:rPr>
              <a:t>Predicting with Probability</a:t>
            </a:r>
            <a:endParaRPr lang="en-GB" b="1" i="0" dirty="0">
              <a:effectLst/>
              <a:latin typeface="CoFo Brilliant"/>
            </a:endParaRPr>
          </a:p>
          <a:p>
            <a:endParaRPr lang="en-EE" dirty="0"/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10A4E5C9-3ACB-4D76-D01F-CD6812496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9723" y="-564721"/>
            <a:ext cx="7422986" cy="7422986"/>
          </a:xfrm>
          <a:prstGeom prst="rect">
            <a:avLst/>
          </a:prstGeom>
        </p:spPr>
      </p:pic>
      <p:pic>
        <p:nvPicPr>
          <p:cNvPr id="13" name="Picture 12" descr="A green and white logo&#10;&#10;AI-generated content may be incorrect.">
            <a:extLst>
              <a:ext uri="{FF2B5EF4-FFF2-40B4-BE49-F238E27FC236}">
                <a16:creationId xmlns:a16="http://schemas.microsoft.com/office/drawing/2014/main" id="{7F8CC7DB-120E-225F-6C8D-9ED1844D6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453" y="5960100"/>
            <a:ext cx="8255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6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3-02 at 22.16.23">
            <a:hlinkClick r:id="" action="ppaction://media"/>
            <a:extLst>
              <a:ext uri="{FF2B5EF4-FFF2-40B4-BE49-F238E27FC236}">
                <a16:creationId xmlns:a16="http://schemas.microsoft.com/office/drawing/2014/main" id="{968EC593-22BF-9206-96C6-BE7F1431BD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1433" y="601381"/>
            <a:ext cx="5404363" cy="556274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1F919EE-6FE6-FBED-49F5-0EA85A347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798" y="266530"/>
            <a:ext cx="4005980" cy="236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387F49-961B-DC5D-2CB7-A9F62B3991FA}"/>
              </a:ext>
            </a:extLst>
          </p:cNvPr>
          <p:cNvSpPr txBox="1"/>
          <p:nvPr/>
        </p:nvSpPr>
        <p:spPr>
          <a:xfrm>
            <a:off x="6012103" y="3429000"/>
            <a:ext cx="6179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آیا </a:t>
            </a:r>
            <a:r>
              <a:rPr lang="fa-IR" dirty="0" err="1"/>
              <a:t>می‌توان</a:t>
            </a:r>
            <a:r>
              <a:rPr lang="fa-IR" dirty="0"/>
              <a:t> گفت که تشخیص اینکه کدام فرودگاه عملکرد بهتری دارد، آسان است؟</a:t>
            </a:r>
          </a:p>
          <a:p>
            <a:endParaRPr lang="en-EE" dirty="0"/>
          </a:p>
        </p:txBody>
      </p:sp>
      <p:pic>
        <p:nvPicPr>
          <p:cNvPr id="6" name="Picture 5" descr="A logo on a black background&#10;&#10;Description automatically generated">
            <a:extLst>
              <a:ext uri="{FF2B5EF4-FFF2-40B4-BE49-F238E27FC236}">
                <a16:creationId xmlns:a16="http://schemas.microsoft.com/office/drawing/2014/main" id="{2B53FFBB-336F-34CA-680A-8361D63765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9459" y="4593513"/>
            <a:ext cx="2495464" cy="249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12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9FF5A-080C-EE84-83E8-E2D39DCB3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/>
              <a:t>نمودار توزیع </a:t>
            </a:r>
            <a:r>
              <a:rPr lang="fa-IR" dirty="0" err="1"/>
              <a:t>تجمعی</a:t>
            </a:r>
            <a:endParaRPr lang="en-EE" dirty="0"/>
          </a:p>
        </p:txBody>
      </p:sp>
      <p:pic>
        <p:nvPicPr>
          <p:cNvPr id="5" name="Screen Recording 2025-03-02 at 22.36.02">
            <a:hlinkClick r:id="" action="ppaction://media"/>
            <a:extLst>
              <a:ext uri="{FF2B5EF4-FFF2-40B4-BE49-F238E27FC236}">
                <a16:creationId xmlns:a16="http://schemas.microsoft.com/office/drawing/2014/main" id="{55C7DAA2-2B4B-B978-7E28-BFDB3D6E0B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9386" y="365125"/>
            <a:ext cx="5736614" cy="59047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2324C3-6F3D-5EE1-CC26-7E834CC08FA2}"/>
              </a:ext>
            </a:extLst>
          </p:cNvPr>
          <p:cNvSpPr txBox="1"/>
          <p:nvPr/>
        </p:nvSpPr>
        <p:spPr>
          <a:xfrm>
            <a:off x="6674068" y="2186152"/>
            <a:ext cx="4973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0" eaLnBrk="1" latinLnBrk="0" hangingPunct="1"/>
            <a:r>
              <a:rPr lang="fa-IR" dirty="0"/>
              <a:t>به طور کلی نمودار توزیع </a:t>
            </a:r>
            <a:r>
              <a:rPr lang="fa-IR" dirty="0" err="1"/>
              <a:t>تجمعی</a:t>
            </a:r>
            <a:r>
              <a:rPr lang="fa-IR" dirty="0"/>
              <a:t> نسبت به نمودار تابع جرم احتمال </a:t>
            </a:r>
            <a:r>
              <a:rPr lang="fa-IR" dirty="0" err="1"/>
              <a:t>هموارتر</a:t>
            </a:r>
            <a:r>
              <a:rPr lang="fa-IR" dirty="0"/>
              <a:t> است. </a:t>
            </a:r>
            <a:endParaRPr lang="en-EE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4A4BFDAB-89BA-E3B4-2217-4DC8BB0C4E88}"/>
              </a:ext>
            </a:extLst>
          </p:cNvPr>
          <p:cNvSpPr/>
          <p:nvPr/>
        </p:nvSpPr>
        <p:spPr>
          <a:xfrm>
            <a:off x="6623552" y="1931248"/>
            <a:ext cx="5023653" cy="1156138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E">
              <a:solidFill>
                <a:schemeClr val="tx1"/>
              </a:solidFill>
            </a:endParaRPr>
          </a:p>
        </p:txBody>
      </p:sp>
      <p:pic>
        <p:nvPicPr>
          <p:cNvPr id="3" name="Picture 2" descr="A logo on a black background&#10;&#10;Description automatically generated">
            <a:extLst>
              <a:ext uri="{FF2B5EF4-FFF2-40B4-BE49-F238E27FC236}">
                <a16:creationId xmlns:a16="http://schemas.microsoft.com/office/drawing/2014/main" id="{AE46ECC0-D1BD-368A-DD83-ABF2437CD2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39459" y="4593513"/>
            <a:ext cx="2495464" cy="249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052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3-02 at 23.02.13">
            <a:hlinkClick r:id="" action="ppaction://media"/>
            <a:extLst>
              <a:ext uri="{FF2B5EF4-FFF2-40B4-BE49-F238E27FC236}">
                <a16:creationId xmlns:a16="http://schemas.microsoft.com/office/drawing/2014/main" id="{DD468F55-9FF6-E571-90F2-B0177CA341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299" y="458955"/>
            <a:ext cx="6109806" cy="59400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3DC29E-86B4-6DDA-C8CF-DC3222473B4C}"/>
              </a:ext>
            </a:extLst>
          </p:cNvPr>
          <p:cNvSpPr txBox="1"/>
          <p:nvPr/>
        </p:nvSpPr>
        <p:spPr>
          <a:xfrm>
            <a:off x="6747641" y="458955"/>
            <a:ext cx="518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/>
              <a:t>سوال اصلی این است که چرا ارتفاع بین </a:t>
            </a:r>
            <a:r>
              <a:rPr lang="fa-IR" dirty="0" err="1"/>
              <a:t>میله‌های</a:t>
            </a:r>
            <a:r>
              <a:rPr lang="fa-IR" dirty="0"/>
              <a:t> متوالی در تابع توزیع </a:t>
            </a:r>
            <a:r>
              <a:rPr lang="fa-IR" dirty="0" err="1"/>
              <a:t>تجمعی</a:t>
            </a:r>
            <a:r>
              <a:rPr lang="en-US" dirty="0"/>
              <a:t>(CDF) </a:t>
            </a:r>
            <a:r>
              <a:rPr lang="fa-IR" dirty="0"/>
              <a:t>کوچک هستند.</a:t>
            </a:r>
            <a:endParaRPr lang="en-E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F138A7-134A-7BE8-87F5-F375C4DB5ABC}"/>
              </a:ext>
            </a:extLst>
          </p:cNvPr>
          <p:cNvSpPr txBox="1"/>
          <p:nvPr/>
        </p:nvSpPr>
        <p:spPr>
          <a:xfrm>
            <a:off x="6842234" y="1520784"/>
            <a:ext cx="5181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fa-IR" dirty="0"/>
              <a:t>دو میله از تابع توزیع </a:t>
            </a:r>
            <a:r>
              <a:rPr lang="fa-IR" dirty="0" err="1"/>
              <a:t>تجمعی</a:t>
            </a:r>
            <a:r>
              <a:rPr lang="fa-IR" dirty="0"/>
              <a:t> را در </a:t>
            </a:r>
            <a:r>
              <a:rPr lang="en-GB" dirty="0"/>
              <a:t>x</a:t>
            </a:r>
            <a:r>
              <a:rPr lang="fa-IR" dirty="0"/>
              <a:t> </a:t>
            </a:r>
            <a:r>
              <a:rPr lang="en-GB" dirty="0"/>
              <a:t> </a:t>
            </a:r>
            <a:r>
              <a:rPr lang="fa-IR" dirty="0"/>
              <a:t>و </a:t>
            </a:r>
            <a:r>
              <a:rPr lang="en-GB" dirty="0"/>
              <a:t>x+1</a:t>
            </a:r>
            <a:r>
              <a:rPr lang="fa-IR" dirty="0"/>
              <a:t> </a:t>
            </a:r>
            <a:r>
              <a:rPr lang="en-GB" dirty="0"/>
              <a:t> </a:t>
            </a:r>
            <a:r>
              <a:rPr lang="fa-IR" dirty="0"/>
              <a:t>در نظر بگیرید. با حرکت از </a:t>
            </a:r>
            <a:r>
              <a:rPr lang="en-GB" dirty="0"/>
              <a:t>x</a:t>
            </a:r>
            <a:r>
              <a:rPr lang="fa-IR" dirty="0"/>
              <a:t> </a:t>
            </a:r>
            <a:r>
              <a:rPr lang="en-GB" dirty="0"/>
              <a:t> </a:t>
            </a:r>
            <a:r>
              <a:rPr lang="fa-IR" dirty="0"/>
              <a:t>به </a:t>
            </a:r>
            <a:r>
              <a:rPr lang="en-GB" dirty="0"/>
              <a:t>x+1</a:t>
            </a:r>
            <a:r>
              <a:rPr lang="fa-IR" dirty="0"/>
              <a:t> </a:t>
            </a:r>
            <a:r>
              <a:rPr lang="en-GB" dirty="0"/>
              <a:t> </a:t>
            </a:r>
            <a:r>
              <a:rPr lang="fa-IR" dirty="0"/>
              <a:t>مقدار</a:t>
            </a:r>
            <a:r>
              <a:rPr lang="en-GB" dirty="0"/>
              <a:t>CDF</a:t>
            </a:r>
            <a:r>
              <a:rPr lang="fa-IR" dirty="0"/>
              <a:t> </a:t>
            </a:r>
            <a:r>
              <a:rPr lang="en-GB" dirty="0"/>
              <a:t> </a:t>
            </a:r>
            <a:r>
              <a:rPr lang="fa-IR" dirty="0"/>
              <a:t>یا ثابت </a:t>
            </a:r>
            <a:r>
              <a:rPr lang="fa-IR" dirty="0" err="1"/>
              <a:t>می‌ماند</a:t>
            </a:r>
            <a:r>
              <a:rPr lang="fa-IR" dirty="0"/>
              <a:t> یا افزایش </a:t>
            </a:r>
            <a:r>
              <a:rPr lang="fa-IR" dirty="0" err="1"/>
              <a:t>می‌یابد</a:t>
            </a:r>
            <a:r>
              <a:rPr lang="fa-IR" dirty="0"/>
              <a:t>. اندازه این افزایش برابر با </a:t>
            </a:r>
            <a:r>
              <a:rPr lang="en-GB" sz="2400" dirty="0"/>
              <a:t>P</a:t>
            </a:r>
            <a:r>
              <a:rPr lang="en-GB" dirty="0"/>
              <a:t>(Disruption=x+1)</a:t>
            </a:r>
            <a:r>
              <a:rPr lang="fa-IR" dirty="0"/>
              <a:t> </a:t>
            </a:r>
            <a:r>
              <a:rPr lang="en-GB" dirty="0"/>
              <a:t> </a:t>
            </a:r>
            <a:r>
              <a:rPr lang="fa-IR" dirty="0"/>
              <a:t>است.</a:t>
            </a:r>
            <a:endParaRPr lang="en-E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2F1256-6762-9590-053F-076936128463}"/>
              </a:ext>
            </a:extLst>
          </p:cNvPr>
          <p:cNvSpPr txBox="1"/>
          <p:nvPr/>
        </p:nvSpPr>
        <p:spPr>
          <a:xfrm>
            <a:off x="10846676" y="40569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6FA499-90B5-89B7-2B0C-886C70673BE4}"/>
              </a:ext>
            </a:extLst>
          </p:cNvPr>
          <p:cNvSpPr txBox="1"/>
          <p:nvPr/>
        </p:nvSpPr>
        <p:spPr>
          <a:xfrm>
            <a:off x="6957848" y="2801007"/>
            <a:ext cx="5065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/>
              <a:t>اگر تابع جرم احتمال </a:t>
            </a:r>
            <a:r>
              <a:rPr lang="en-US" dirty="0"/>
              <a:t> (PMF)</a:t>
            </a:r>
            <a:r>
              <a:rPr lang="fa-IR" dirty="0"/>
              <a:t>ما شامل ۶۳ باشد. میانگین </a:t>
            </a:r>
            <a:r>
              <a:rPr lang="fa-IR" dirty="0" err="1"/>
              <a:t>اندازه‌ی</a:t>
            </a:r>
            <a:r>
              <a:rPr lang="fa-IR" dirty="0"/>
              <a:t> جهش چقدر است؟</a:t>
            </a:r>
          </a:p>
          <a:p>
            <a:pPr marL="0" algn="r" defTabSz="457200" rtl="1" eaLnBrk="1" latinLnBrk="0" hangingPunct="1"/>
            <a:endParaRPr lang="en-E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4F523F3-BA28-5241-8CF1-32F5DC54B7FA}"/>
                  </a:ext>
                </a:extLst>
              </p:cNvPr>
              <p:cNvSpPr txBox="1"/>
              <p:nvPr/>
            </p:nvSpPr>
            <p:spPr>
              <a:xfrm>
                <a:off x="7977425" y="3225873"/>
                <a:ext cx="2119612" cy="893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rtl="1"/>
                <a14:m>
                  <m:oMath xmlns:m="http://schemas.openxmlformats.org/officeDocument/2006/math">
                    <m:f>
                      <m:fPr>
                        <m:ctrlPr>
                          <a:rPr lang="en-EE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63</m:t>
                        </m:r>
                      </m:den>
                    </m:f>
                  </m:oMath>
                </a14:m>
                <a:r>
                  <a:rPr lang="en-EE" sz="2400" dirty="0"/>
                  <a:t> </a:t>
                </a:r>
                <a:r>
                  <a:rPr lang="en-EE" dirty="0"/>
                  <a:t>≈ 0.016</a:t>
                </a:r>
              </a:p>
              <a:p>
                <a:pPr algn="r" rtl="1"/>
                <a:endParaRPr lang="en-EE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4F523F3-BA28-5241-8CF1-32F5DC54B7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7425" y="3225873"/>
                <a:ext cx="2119612" cy="893193"/>
              </a:xfrm>
              <a:prstGeom prst="rect">
                <a:avLst/>
              </a:prstGeom>
              <a:blipFill>
                <a:blip r:embed="rId5"/>
                <a:stretch>
                  <a:fillRect r="-2395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3A14A7E6-C843-9B52-AE2B-45AF82DE6E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9459" y="4593513"/>
            <a:ext cx="2495464" cy="249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21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D26DFC-4B91-EB74-543F-953C12BF7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/>
              <a:t>مقایسه توزیع های تجمعی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pic>
        <p:nvPicPr>
          <p:cNvPr id="3" name="Screen Recording 2025-03-03 at 21.17.48">
            <a:hlinkClick r:id="" action="ppaction://media"/>
            <a:extLst>
              <a:ext uri="{FF2B5EF4-FFF2-40B4-BE49-F238E27FC236}">
                <a16:creationId xmlns:a16="http://schemas.microsoft.com/office/drawing/2014/main" id="{88D9AEA8-671D-F450-A6B6-DFCEA0FB5C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07069" y="2139484"/>
            <a:ext cx="3953133" cy="4096512"/>
          </a:xfrm>
          <a:prstGeom prst="rect">
            <a:avLst/>
          </a:prstGeom>
        </p:spPr>
      </p:pic>
      <p:pic>
        <p:nvPicPr>
          <p:cNvPr id="4" name="Screen Recording 2025-03-03 at 21.30.11">
            <a:hlinkClick r:id="" action="ppaction://media"/>
            <a:extLst>
              <a:ext uri="{FF2B5EF4-FFF2-40B4-BE49-F238E27FC236}">
                <a16:creationId xmlns:a16="http://schemas.microsoft.com/office/drawing/2014/main" id="{835CC9F1-CEE7-9535-800F-E0A2B9B7620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31799" y="2139484"/>
            <a:ext cx="3953133" cy="4096512"/>
          </a:xfrm>
          <a:prstGeom prst="rect">
            <a:avLst/>
          </a:prstGeom>
        </p:spPr>
      </p:pic>
      <p:pic>
        <p:nvPicPr>
          <p:cNvPr id="5" name="Picture 4" descr="A logo on a black background&#10;&#10;Description automatically generated">
            <a:extLst>
              <a:ext uri="{FF2B5EF4-FFF2-40B4-BE49-F238E27FC236}">
                <a16:creationId xmlns:a16="http://schemas.microsoft.com/office/drawing/2014/main" id="{81445508-6232-CB7B-D57B-E89B8F8A19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04190" y="2007123"/>
            <a:ext cx="2027580" cy="202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094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9353591-8DA8-7C04-5436-0AE2D7A3C5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7BC13269-5D0F-C353-472F-4F588ED12E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7718" y="1931831"/>
            <a:ext cx="3306410" cy="330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15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8263</TotalTime>
  <Words>156</Words>
  <Application>Microsoft Macintosh PowerPoint</Application>
  <PresentationFormat>Widescreen</PresentationFormat>
  <Paragraphs>17</Paragraphs>
  <Slides>6</Slides>
  <Notes>2</Notes>
  <HiddenSlides>0</HiddenSlides>
  <MMClips>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Aptos</vt:lpstr>
      <vt:lpstr>Aptos Display</vt:lpstr>
      <vt:lpstr>Arial</vt:lpstr>
      <vt:lpstr>Avenir Next LT Pro</vt:lpstr>
      <vt:lpstr>Calibri</vt:lpstr>
      <vt:lpstr>Cambria Math</vt:lpstr>
      <vt:lpstr>CoFo Brilliant</vt:lpstr>
      <vt:lpstr>Roboto</vt:lpstr>
      <vt:lpstr>Office Theme</vt:lpstr>
      <vt:lpstr>مقایسه توزیع ها</vt:lpstr>
      <vt:lpstr>PowerPoint Presentation</vt:lpstr>
      <vt:lpstr>نمودار توزیع تجمعی</vt:lpstr>
      <vt:lpstr>PowerPoint Presentation</vt:lpstr>
      <vt:lpstr>مقایسه توزیع های تجمعی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Mohammadhossein Bagheri</dc:creator>
  <cp:lastModifiedBy>Mohammadhossein Bagheri</cp:lastModifiedBy>
  <cp:revision>50</cp:revision>
  <dcterms:created xsi:type="dcterms:W3CDTF">2024-11-14T17:21:55Z</dcterms:created>
  <dcterms:modified xsi:type="dcterms:W3CDTF">2025-03-04T19:17:05Z</dcterms:modified>
</cp:coreProperties>
</file>

<file path=docProps/thumbnail.jpeg>
</file>